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620000" cy="5715000"/>
  <p:notesSz cx="6858000" cy="9144000"/>
  <p:embeddedFontLst>
    <p:embeddedFont>
      <p:font typeface="Pinar Bold" charset="1" panose="00000000000000000000"/>
      <p:regular r:id="rId7"/>
    </p:embeddedFont>
    <p:embeddedFont>
      <p:font typeface="Public Sans" charset="1" panose="00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1E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10800000">
            <a:off x="2340262" y="3148368"/>
            <a:ext cx="1598351" cy="1533112"/>
          </a:xfrm>
          <a:custGeom>
            <a:avLst/>
            <a:gdLst/>
            <a:ahLst/>
            <a:cxnLst/>
            <a:rect r="r" b="b" t="t" l="l"/>
            <a:pathLst>
              <a:path h="1533112" w="1598351">
                <a:moveTo>
                  <a:pt x="0" y="0"/>
                </a:moveTo>
                <a:lnTo>
                  <a:pt x="1598351" y="0"/>
                </a:lnTo>
                <a:lnTo>
                  <a:pt x="1598351" y="1533112"/>
                </a:lnTo>
                <a:lnTo>
                  <a:pt x="0" y="153311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965840" y="1816173"/>
            <a:ext cx="1598351" cy="1533112"/>
          </a:xfrm>
          <a:custGeom>
            <a:avLst/>
            <a:gdLst/>
            <a:ahLst/>
            <a:cxnLst/>
            <a:rect r="r" b="b" t="t" l="l"/>
            <a:pathLst>
              <a:path h="1533112" w="1598351">
                <a:moveTo>
                  <a:pt x="0" y="0"/>
                </a:moveTo>
                <a:lnTo>
                  <a:pt x="1598351" y="0"/>
                </a:lnTo>
                <a:lnTo>
                  <a:pt x="1598351" y="1533113"/>
                </a:lnTo>
                <a:lnTo>
                  <a:pt x="0" y="15331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10800000">
            <a:off x="403837" y="3148368"/>
            <a:ext cx="780241" cy="1533112"/>
          </a:xfrm>
          <a:custGeom>
            <a:avLst/>
            <a:gdLst/>
            <a:ahLst/>
            <a:cxnLst/>
            <a:rect r="r" b="b" t="t" l="l"/>
            <a:pathLst>
              <a:path h="1533112" w="780241">
                <a:moveTo>
                  <a:pt x="0" y="0"/>
                </a:moveTo>
                <a:lnTo>
                  <a:pt x="780241" y="0"/>
                </a:lnTo>
                <a:lnTo>
                  <a:pt x="780241" y="1533112"/>
                </a:lnTo>
                <a:lnTo>
                  <a:pt x="0" y="153311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-104853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-10800000">
            <a:off x="5089668" y="3148368"/>
            <a:ext cx="1598351" cy="1533112"/>
          </a:xfrm>
          <a:custGeom>
            <a:avLst/>
            <a:gdLst/>
            <a:ahLst/>
            <a:cxnLst/>
            <a:rect r="r" b="b" t="t" l="l"/>
            <a:pathLst>
              <a:path h="1533112" w="1598351">
                <a:moveTo>
                  <a:pt x="0" y="0"/>
                </a:moveTo>
                <a:lnTo>
                  <a:pt x="1598351" y="0"/>
                </a:lnTo>
                <a:lnTo>
                  <a:pt x="1598351" y="1533112"/>
                </a:lnTo>
                <a:lnTo>
                  <a:pt x="0" y="153311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3715246" y="1816173"/>
            <a:ext cx="1598351" cy="1533112"/>
          </a:xfrm>
          <a:custGeom>
            <a:avLst/>
            <a:gdLst/>
            <a:ahLst/>
            <a:cxnLst/>
            <a:rect r="r" b="b" t="t" l="l"/>
            <a:pathLst>
              <a:path h="1533112" w="1598351">
                <a:moveTo>
                  <a:pt x="0" y="0"/>
                </a:moveTo>
                <a:lnTo>
                  <a:pt x="1598351" y="0"/>
                </a:lnTo>
                <a:lnTo>
                  <a:pt x="1598351" y="1533113"/>
                </a:lnTo>
                <a:lnTo>
                  <a:pt x="0" y="15331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6459279" y="1816173"/>
            <a:ext cx="753484" cy="1533112"/>
          </a:xfrm>
          <a:custGeom>
            <a:avLst/>
            <a:gdLst/>
            <a:ahLst/>
            <a:cxnLst/>
            <a:rect r="r" b="b" t="t" l="l"/>
            <a:pathLst>
              <a:path h="1533112" w="753484">
                <a:moveTo>
                  <a:pt x="0" y="0"/>
                </a:moveTo>
                <a:lnTo>
                  <a:pt x="753484" y="0"/>
                </a:lnTo>
                <a:lnTo>
                  <a:pt x="753484" y="1533113"/>
                </a:lnTo>
                <a:lnTo>
                  <a:pt x="0" y="15331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-112128" b="0"/>
            </a:stretch>
          </a:blipFill>
        </p:spPr>
      </p:sp>
      <p:grpSp>
        <p:nvGrpSpPr>
          <p:cNvPr name="Group 8" id="8"/>
          <p:cNvGrpSpPr/>
          <p:nvPr/>
        </p:nvGrpSpPr>
        <p:grpSpPr>
          <a:xfrm rot="0">
            <a:off x="5723133" y="3023330"/>
            <a:ext cx="1325367" cy="339373"/>
            <a:chOff x="0" y="0"/>
            <a:chExt cx="14085794" cy="3606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14085794" cy="3606800"/>
            </a:xfrm>
            <a:custGeom>
              <a:avLst/>
              <a:gdLst/>
              <a:ahLst/>
              <a:cxnLst/>
              <a:rect r="r" b="b" t="t" l="l"/>
              <a:pathLst>
                <a:path h="3606800" w="14085794">
                  <a:moveTo>
                    <a:pt x="14085794" y="0"/>
                  </a:moveTo>
                  <a:lnTo>
                    <a:pt x="1041400" y="0"/>
                  </a:lnTo>
                  <a:lnTo>
                    <a:pt x="0" y="1803400"/>
                  </a:lnTo>
                  <a:lnTo>
                    <a:pt x="1041400" y="3606800"/>
                  </a:lnTo>
                  <a:lnTo>
                    <a:pt x="14085794" y="3606800"/>
                  </a:lnTo>
                  <a:lnTo>
                    <a:pt x="13044394" y="1803400"/>
                  </a:lnTo>
                  <a:close/>
                </a:path>
              </a:pathLst>
            </a:custGeom>
            <a:solidFill>
              <a:srgbClr val="7C55F1"/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4434863" y="3023330"/>
            <a:ext cx="1325367" cy="339373"/>
            <a:chOff x="0" y="0"/>
            <a:chExt cx="14085794" cy="36068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4085794" cy="3606800"/>
            </a:xfrm>
            <a:custGeom>
              <a:avLst/>
              <a:gdLst/>
              <a:ahLst/>
              <a:cxnLst/>
              <a:rect r="r" b="b" t="t" l="l"/>
              <a:pathLst>
                <a:path h="3606800" w="14085794">
                  <a:moveTo>
                    <a:pt x="14085794" y="0"/>
                  </a:moveTo>
                  <a:lnTo>
                    <a:pt x="1041400" y="0"/>
                  </a:lnTo>
                  <a:lnTo>
                    <a:pt x="0" y="1803400"/>
                  </a:lnTo>
                  <a:lnTo>
                    <a:pt x="1041400" y="3606800"/>
                  </a:lnTo>
                  <a:lnTo>
                    <a:pt x="14085794" y="3606800"/>
                  </a:lnTo>
                  <a:lnTo>
                    <a:pt x="13044394" y="1803400"/>
                  </a:lnTo>
                  <a:close/>
                </a:path>
              </a:pathLst>
            </a:custGeom>
            <a:solidFill>
              <a:srgbClr val="2E2465"/>
            </a:solidFill>
          </p:spPr>
        </p:sp>
      </p:grpSp>
      <p:grpSp>
        <p:nvGrpSpPr>
          <p:cNvPr name="Group 12" id="12"/>
          <p:cNvGrpSpPr/>
          <p:nvPr/>
        </p:nvGrpSpPr>
        <p:grpSpPr>
          <a:xfrm rot="0">
            <a:off x="3149016" y="3023330"/>
            <a:ext cx="1325367" cy="339373"/>
            <a:chOff x="0" y="0"/>
            <a:chExt cx="14085794" cy="36068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4085794" cy="3606800"/>
            </a:xfrm>
            <a:custGeom>
              <a:avLst/>
              <a:gdLst/>
              <a:ahLst/>
              <a:cxnLst/>
              <a:rect r="r" b="b" t="t" l="l"/>
              <a:pathLst>
                <a:path h="3606800" w="14085794">
                  <a:moveTo>
                    <a:pt x="14085794" y="0"/>
                  </a:moveTo>
                  <a:lnTo>
                    <a:pt x="1041400" y="0"/>
                  </a:lnTo>
                  <a:lnTo>
                    <a:pt x="0" y="1803400"/>
                  </a:lnTo>
                  <a:lnTo>
                    <a:pt x="1041400" y="3606800"/>
                  </a:lnTo>
                  <a:lnTo>
                    <a:pt x="14085794" y="3606800"/>
                  </a:lnTo>
                  <a:lnTo>
                    <a:pt x="13044394" y="1803400"/>
                  </a:lnTo>
                  <a:close/>
                </a:path>
              </a:pathLst>
            </a:custGeom>
            <a:solidFill>
              <a:srgbClr val="7C55F1"/>
            </a:solid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1860747" y="3023330"/>
            <a:ext cx="1325367" cy="339373"/>
            <a:chOff x="0" y="0"/>
            <a:chExt cx="14085794" cy="36068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14085794" cy="3606800"/>
            </a:xfrm>
            <a:custGeom>
              <a:avLst/>
              <a:gdLst/>
              <a:ahLst/>
              <a:cxnLst/>
              <a:rect r="r" b="b" t="t" l="l"/>
              <a:pathLst>
                <a:path h="3606800" w="14085794">
                  <a:moveTo>
                    <a:pt x="14085794" y="0"/>
                  </a:moveTo>
                  <a:lnTo>
                    <a:pt x="1041400" y="0"/>
                  </a:lnTo>
                  <a:lnTo>
                    <a:pt x="0" y="1803400"/>
                  </a:lnTo>
                  <a:lnTo>
                    <a:pt x="1041400" y="3606800"/>
                  </a:lnTo>
                  <a:lnTo>
                    <a:pt x="14085794" y="3606800"/>
                  </a:lnTo>
                  <a:lnTo>
                    <a:pt x="13044394" y="1803400"/>
                  </a:lnTo>
                  <a:close/>
                </a:path>
              </a:pathLst>
            </a:custGeom>
            <a:solidFill>
              <a:srgbClr val="2E2465"/>
            </a:solidFill>
          </p:spPr>
        </p:sp>
      </p:grpSp>
      <p:grpSp>
        <p:nvGrpSpPr>
          <p:cNvPr name="Group 16" id="16"/>
          <p:cNvGrpSpPr/>
          <p:nvPr/>
        </p:nvGrpSpPr>
        <p:grpSpPr>
          <a:xfrm rot="0">
            <a:off x="571500" y="3023330"/>
            <a:ext cx="1325367" cy="339373"/>
            <a:chOff x="0" y="0"/>
            <a:chExt cx="14085794" cy="36068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14085794" cy="3606800"/>
            </a:xfrm>
            <a:custGeom>
              <a:avLst/>
              <a:gdLst/>
              <a:ahLst/>
              <a:cxnLst/>
              <a:rect r="r" b="b" t="t" l="l"/>
              <a:pathLst>
                <a:path h="3606800" w="14085794">
                  <a:moveTo>
                    <a:pt x="14085794" y="0"/>
                  </a:moveTo>
                  <a:lnTo>
                    <a:pt x="1041400" y="0"/>
                  </a:lnTo>
                  <a:lnTo>
                    <a:pt x="0" y="1803400"/>
                  </a:lnTo>
                  <a:lnTo>
                    <a:pt x="1041400" y="3606800"/>
                  </a:lnTo>
                  <a:lnTo>
                    <a:pt x="14085794" y="3606800"/>
                  </a:lnTo>
                  <a:lnTo>
                    <a:pt x="13044394" y="1803400"/>
                  </a:lnTo>
                  <a:close/>
                </a:path>
              </a:pathLst>
            </a:custGeom>
            <a:solidFill>
              <a:srgbClr val="7C55F1"/>
            </a:solidFill>
          </p:spPr>
        </p:sp>
      </p:grpSp>
      <p:sp>
        <p:nvSpPr>
          <p:cNvPr name="TextBox 18" id="18"/>
          <p:cNvSpPr txBox="true"/>
          <p:nvPr/>
        </p:nvSpPr>
        <p:spPr>
          <a:xfrm rot="0">
            <a:off x="1952157" y="437775"/>
            <a:ext cx="3754006" cy="484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3927"/>
              </a:lnSpc>
            </a:pPr>
            <a:r>
              <a:rPr lang="ar-EG" b="true" sz="3272">
                <a:solidFill>
                  <a:srgbClr val="404040"/>
                </a:solidFill>
                <a:latin typeface="Pinar Bold"/>
                <a:ea typeface="Pinar Bold"/>
                <a:cs typeface="Pinar Bold"/>
                <a:sym typeface="Pinar Bold"/>
                <a:rtl val="true"/>
              </a:rPr>
              <a:t>نقشه سفر مشتری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2151527" y="5263100"/>
            <a:ext cx="3597699" cy="1342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087"/>
              </a:lnSpc>
            </a:pPr>
            <a:r>
              <a:rPr lang="ar-EG" b="true" sz="906">
                <a:solidFill>
                  <a:srgbClr val="404040">
                    <a:alpha val="40000"/>
                  </a:srgbClr>
                </a:solidFill>
                <a:latin typeface="Pinar Bold"/>
                <a:ea typeface="Pinar Bold"/>
                <a:cs typeface="Pinar Bold"/>
                <a:sym typeface="Pinar Bold"/>
                <a:rtl val="true"/>
              </a:rPr>
              <a:t>راهنما: </a:t>
            </a:r>
            <a:r>
              <a:rPr lang="en-US" b="true" sz="906">
                <a:solidFill>
                  <a:srgbClr val="404040">
                    <a:alpha val="40000"/>
                  </a:srgbClr>
                </a:solidFill>
                <a:latin typeface="Pinar Bold"/>
                <a:ea typeface="Pinar Bold"/>
                <a:cs typeface="Pinar Bold"/>
                <a:sym typeface="Pinar Bold"/>
              </a:rPr>
              <a:t>Touchpoint</a:t>
            </a:r>
            <a:r>
              <a:rPr lang="ar-EG" b="true" sz="906">
                <a:solidFill>
                  <a:srgbClr val="404040">
                    <a:alpha val="40000"/>
                  </a:srgbClr>
                </a:solidFill>
                <a:latin typeface="Pinar Bold"/>
                <a:ea typeface="Pinar Bold"/>
                <a:cs typeface="Pinar Bold"/>
                <a:sym typeface="Pinar Bold"/>
                <a:rtl val="true"/>
              </a:rPr>
              <a:t> همان نقطه ارتباط مشتری با برند در هر مرحله است. 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624590" y="3111161"/>
            <a:ext cx="1219187" cy="161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312"/>
              </a:lnSpc>
            </a:pPr>
            <a:r>
              <a:rPr lang="ar-EG" b="true" sz="1093">
                <a:solidFill>
                  <a:srgbClr val="F1EFFF"/>
                </a:solidFill>
                <a:latin typeface="Pinar Bold"/>
                <a:ea typeface="Pinar Bold"/>
                <a:cs typeface="Pinar Bold"/>
                <a:sym typeface="Pinar Bold"/>
                <a:rtl val="true"/>
              </a:rPr>
              <a:t>وفاداری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1912860" y="3111161"/>
            <a:ext cx="1219187" cy="161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312"/>
              </a:lnSpc>
            </a:pPr>
            <a:r>
              <a:rPr lang="ar-EG" b="true" sz="1093">
                <a:solidFill>
                  <a:srgbClr val="F1EFFF"/>
                </a:solidFill>
                <a:latin typeface="Pinar Bold"/>
                <a:ea typeface="Pinar Bold"/>
                <a:cs typeface="Pinar Bold"/>
                <a:sym typeface="Pinar Bold"/>
                <a:rtl val="true"/>
              </a:rPr>
              <a:t>خرید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3198707" y="3111161"/>
            <a:ext cx="1219187" cy="161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312"/>
              </a:lnSpc>
            </a:pPr>
            <a:r>
              <a:rPr lang="ar-EG" b="true" sz="1093">
                <a:solidFill>
                  <a:srgbClr val="F1EFFF"/>
                </a:solidFill>
                <a:latin typeface="Pinar Bold"/>
                <a:ea typeface="Pinar Bold"/>
                <a:cs typeface="Pinar Bold"/>
                <a:sym typeface="Pinar Bold"/>
                <a:rtl val="true"/>
              </a:rPr>
              <a:t>ارزیابی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4486976" y="3111161"/>
            <a:ext cx="1219187" cy="161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312"/>
              </a:lnSpc>
            </a:pPr>
            <a:r>
              <a:rPr lang="ar-EG" b="true" sz="1093">
                <a:solidFill>
                  <a:srgbClr val="F1EFFF"/>
                </a:solidFill>
                <a:latin typeface="Pinar Bold"/>
                <a:ea typeface="Pinar Bold"/>
                <a:cs typeface="Pinar Bold"/>
                <a:sym typeface="Pinar Bold"/>
                <a:rtl val="true"/>
              </a:rPr>
              <a:t>علاقه‌مندی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5776223" y="3111161"/>
            <a:ext cx="1219187" cy="1619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rtl="true">
              <a:lnSpc>
                <a:spcPts val="1312"/>
              </a:lnSpc>
            </a:pPr>
            <a:r>
              <a:rPr lang="ar-EG" b="true" sz="1093">
                <a:solidFill>
                  <a:srgbClr val="F1EFFF"/>
                </a:solidFill>
                <a:latin typeface="Pinar Bold"/>
                <a:ea typeface="Pinar Bold"/>
                <a:cs typeface="Pinar Bold"/>
                <a:sym typeface="Pinar Bold"/>
                <a:rtl val="true"/>
              </a:rPr>
              <a:t>آگاهی</a:t>
            </a:r>
          </a:p>
        </p:txBody>
      </p:sp>
      <p:grpSp>
        <p:nvGrpSpPr>
          <p:cNvPr name="Group 25" id="25"/>
          <p:cNvGrpSpPr/>
          <p:nvPr/>
        </p:nvGrpSpPr>
        <p:grpSpPr>
          <a:xfrm rot="0">
            <a:off x="911105" y="3812703"/>
            <a:ext cx="81743" cy="81743"/>
            <a:chOff x="0" y="0"/>
            <a:chExt cx="6350000" cy="6350000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C55F1"/>
            </a:solidFill>
          </p:spPr>
        </p:sp>
      </p:grpSp>
      <p:sp>
        <p:nvSpPr>
          <p:cNvPr name="TextBox 27" id="27"/>
          <p:cNvSpPr txBox="true"/>
          <p:nvPr/>
        </p:nvSpPr>
        <p:spPr>
          <a:xfrm rot="0">
            <a:off x="1048886" y="3773356"/>
            <a:ext cx="884536" cy="150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5"/>
              </a:lnSpc>
            </a:pPr>
            <a:r>
              <a:rPr lang="en-US" sz="937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</a:p>
        </p:txBody>
      </p:sp>
      <p:grpSp>
        <p:nvGrpSpPr>
          <p:cNvPr name="Group 28" id="28"/>
          <p:cNvGrpSpPr/>
          <p:nvPr/>
        </p:nvGrpSpPr>
        <p:grpSpPr>
          <a:xfrm rot="0">
            <a:off x="1143894" y="2597669"/>
            <a:ext cx="81743" cy="81743"/>
            <a:chOff x="0" y="0"/>
            <a:chExt cx="6350000" cy="6350000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C55F1"/>
            </a:solidFill>
          </p:spPr>
        </p:sp>
      </p:grpSp>
      <p:sp>
        <p:nvSpPr>
          <p:cNvPr name="TextBox 30" id="30"/>
          <p:cNvSpPr txBox="true"/>
          <p:nvPr/>
        </p:nvSpPr>
        <p:spPr>
          <a:xfrm rot="0">
            <a:off x="201557" y="2558322"/>
            <a:ext cx="884536" cy="150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124"/>
              </a:lnSpc>
            </a:pPr>
            <a:r>
              <a:rPr lang="en-US" sz="937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</a:p>
        </p:txBody>
      </p:sp>
      <p:grpSp>
        <p:nvGrpSpPr>
          <p:cNvPr name="Group 31" id="31"/>
          <p:cNvGrpSpPr/>
          <p:nvPr/>
        </p:nvGrpSpPr>
        <p:grpSpPr>
          <a:xfrm rot="0">
            <a:off x="1254020" y="2147488"/>
            <a:ext cx="81743" cy="81743"/>
            <a:chOff x="0" y="0"/>
            <a:chExt cx="6350000" cy="6350000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C55F1"/>
            </a:solidFill>
          </p:spPr>
        </p:sp>
      </p:grpSp>
      <p:sp>
        <p:nvSpPr>
          <p:cNvPr name="TextBox 33" id="33"/>
          <p:cNvSpPr txBox="true"/>
          <p:nvPr/>
        </p:nvSpPr>
        <p:spPr>
          <a:xfrm rot="0">
            <a:off x="311683" y="2100699"/>
            <a:ext cx="884536" cy="150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124"/>
              </a:lnSpc>
            </a:pPr>
            <a:r>
              <a:rPr lang="en-US" sz="937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</a:p>
        </p:txBody>
      </p:sp>
      <p:grpSp>
        <p:nvGrpSpPr>
          <p:cNvPr name="Group 34" id="34"/>
          <p:cNvGrpSpPr/>
          <p:nvPr/>
        </p:nvGrpSpPr>
        <p:grpSpPr>
          <a:xfrm rot="0">
            <a:off x="1724144" y="1874521"/>
            <a:ext cx="81743" cy="81743"/>
            <a:chOff x="0" y="0"/>
            <a:chExt cx="6350000" cy="6350000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C55F1"/>
            </a:solidFill>
          </p:spPr>
        </p:sp>
      </p:grpSp>
      <p:grpSp>
        <p:nvGrpSpPr>
          <p:cNvPr name="Group 36" id="36"/>
          <p:cNvGrpSpPr/>
          <p:nvPr/>
        </p:nvGrpSpPr>
        <p:grpSpPr>
          <a:xfrm rot="0">
            <a:off x="2190823" y="2147488"/>
            <a:ext cx="81743" cy="81743"/>
            <a:chOff x="0" y="0"/>
            <a:chExt cx="6350000" cy="6350000"/>
          </a:xfrm>
        </p:grpSpPr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C55F1"/>
            </a:solidFill>
          </p:spPr>
        </p:sp>
      </p:grpSp>
      <p:sp>
        <p:nvSpPr>
          <p:cNvPr name="TextBox 38" id="38"/>
          <p:cNvSpPr txBox="true"/>
          <p:nvPr/>
        </p:nvSpPr>
        <p:spPr>
          <a:xfrm rot="0">
            <a:off x="2328320" y="2100699"/>
            <a:ext cx="884536" cy="150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4"/>
              </a:lnSpc>
            </a:pPr>
            <a:r>
              <a:rPr lang="en-US" sz="937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</a:p>
        </p:txBody>
      </p:sp>
      <p:grpSp>
        <p:nvGrpSpPr>
          <p:cNvPr name="Group 39" id="39"/>
          <p:cNvGrpSpPr/>
          <p:nvPr/>
        </p:nvGrpSpPr>
        <p:grpSpPr>
          <a:xfrm rot="0">
            <a:off x="2294890" y="2597669"/>
            <a:ext cx="81743" cy="81743"/>
            <a:chOff x="0" y="0"/>
            <a:chExt cx="6350000" cy="6350000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C55F1"/>
            </a:solidFill>
          </p:spPr>
        </p:sp>
      </p:grpSp>
      <p:sp>
        <p:nvSpPr>
          <p:cNvPr name="TextBox 41" id="41"/>
          <p:cNvSpPr txBox="true"/>
          <p:nvPr/>
        </p:nvSpPr>
        <p:spPr>
          <a:xfrm rot="0">
            <a:off x="2434434" y="2558322"/>
            <a:ext cx="884536" cy="150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4"/>
              </a:lnSpc>
            </a:pPr>
            <a:r>
              <a:rPr lang="en-US" sz="937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1322747" y="1665262"/>
            <a:ext cx="884536" cy="150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4"/>
              </a:lnSpc>
            </a:pPr>
            <a:r>
              <a:rPr lang="en-US" sz="937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</a:p>
        </p:txBody>
      </p:sp>
      <p:grpSp>
        <p:nvGrpSpPr>
          <p:cNvPr name="Group 43" id="43"/>
          <p:cNvGrpSpPr/>
          <p:nvPr/>
        </p:nvGrpSpPr>
        <p:grpSpPr>
          <a:xfrm rot="0">
            <a:off x="3898051" y="2597669"/>
            <a:ext cx="81743" cy="81743"/>
            <a:chOff x="0" y="0"/>
            <a:chExt cx="6350000" cy="6350000"/>
          </a:xfrm>
        </p:grpSpPr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C55F1"/>
            </a:solidFill>
          </p:spPr>
        </p:sp>
      </p:grpSp>
      <p:sp>
        <p:nvSpPr>
          <p:cNvPr name="TextBox 45" id="45"/>
          <p:cNvSpPr txBox="true"/>
          <p:nvPr/>
        </p:nvSpPr>
        <p:spPr>
          <a:xfrm rot="0">
            <a:off x="2955715" y="2558322"/>
            <a:ext cx="884536" cy="150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124"/>
              </a:lnSpc>
            </a:pPr>
            <a:r>
              <a:rPr lang="en-US" sz="937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</a:p>
        </p:txBody>
      </p:sp>
      <p:grpSp>
        <p:nvGrpSpPr>
          <p:cNvPr name="Group 46" id="46"/>
          <p:cNvGrpSpPr/>
          <p:nvPr/>
        </p:nvGrpSpPr>
        <p:grpSpPr>
          <a:xfrm rot="0">
            <a:off x="4008178" y="2147488"/>
            <a:ext cx="81743" cy="81743"/>
            <a:chOff x="0" y="0"/>
            <a:chExt cx="6350000" cy="6350000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C55F1"/>
            </a:solidFill>
          </p:spPr>
        </p:sp>
      </p:grpSp>
      <p:sp>
        <p:nvSpPr>
          <p:cNvPr name="TextBox 48" id="48"/>
          <p:cNvSpPr txBox="true"/>
          <p:nvPr/>
        </p:nvSpPr>
        <p:spPr>
          <a:xfrm rot="0">
            <a:off x="3065841" y="2100699"/>
            <a:ext cx="884536" cy="150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124"/>
              </a:lnSpc>
            </a:pPr>
            <a:r>
              <a:rPr lang="en-US" sz="937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</a:p>
        </p:txBody>
      </p:sp>
      <p:grpSp>
        <p:nvGrpSpPr>
          <p:cNvPr name="Group 49" id="49"/>
          <p:cNvGrpSpPr/>
          <p:nvPr/>
        </p:nvGrpSpPr>
        <p:grpSpPr>
          <a:xfrm rot="0">
            <a:off x="4478301" y="1874521"/>
            <a:ext cx="81743" cy="81743"/>
            <a:chOff x="0" y="0"/>
            <a:chExt cx="6350000" cy="6350000"/>
          </a:xfrm>
        </p:grpSpPr>
        <p:sp>
          <p:nvSpPr>
            <p:cNvPr name="Freeform 50" id="50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C55F1"/>
            </a:solidFill>
          </p:spPr>
        </p:sp>
      </p:grpSp>
      <p:grpSp>
        <p:nvGrpSpPr>
          <p:cNvPr name="Group 51" id="51"/>
          <p:cNvGrpSpPr/>
          <p:nvPr/>
        </p:nvGrpSpPr>
        <p:grpSpPr>
          <a:xfrm rot="0">
            <a:off x="4944981" y="2147488"/>
            <a:ext cx="81743" cy="81743"/>
            <a:chOff x="0" y="0"/>
            <a:chExt cx="6350000" cy="6350000"/>
          </a:xfrm>
        </p:grpSpPr>
        <p:sp>
          <p:nvSpPr>
            <p:cNvPr name="Freeform 52" id="52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C55F1"/>
            </a:solidFill>
          </p:spPr>
        </p:sp>
      </p:grpSp>
      <p:sp>
        <p:nvSpPr>
          <p:cNvPr name="TextBox 53" id="53"/>
          <p:cNvSpPr txBox="true"/>
          <p:nvPr/>
        </p:nvSpPr>
        <p:spPr>
          <a:xfrm rot="0">
            <a:off x="5082478" y="2100699"/>
            <a:ext cx="884536" cy="150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4"/>
              </a:lnSpc>
            </a:pPr>
            <a:r>
              <a:rPr lang="en-US" sz="937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</a:p>
        </p:txBody>
      </p:sp>
      <p:grpSp>
        <p:nvGrpSpPr>
          <p:cNvPr name="Group 54" id="54"/>
          <p:cNvGrpSpPr/>
          <p:nvPr/>
        </p:nvGrpSpPr>
        <p:grpSpPr>
          <a:xfrm rot="0">
            <a:off x="5049048" y="2597669"/>
            <a:ext cx="81743" cy="81743"/>
            <a:chOff x="0" y="0"/>
            <a:chExt cx="6350000" cy="6350000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C55F1"/>
            </a:solidFill>
          </p:spPr>
        </p:sp>
      </p:grpSp>
      <p:sp>
        <p:nvSpPr>
          <p:cNvPr name="TextBox 56" id="56"/>
          <p:cNvSpPr txBox="true"/>
          <p:nvPr/>
        </p:nvSpPr>
        <p:spPr>
          <a:xfrm rot="0">
            <a:off x="5188592" y="2558322"/>
            <a:ext cx="884536" cy="150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4"/>
              </a:lnSpc>
            </a:pPr>
            <a:r>
              <a:rPr lang="en-US" sz="937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4076905" y="1665262"/>
            <a:ext cx="884536" cy="150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4"/>
              </a:lnSpc>
            </a:pPr>
            <a:r>
              <a:rPr lang="en-US" sz="937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</a:p>
        </p:txBody>
      </p:sp>
      <p:grpSp>
        <p:nvGrpSpPr>
          <p:cNvPr name="Group 58" id="58"/>
          <p:cNvGrpSpPr/>
          <p:nvPr/>
        </p:nvGrpSpPr>
        <p:grpSpPr>
          <a:xfrm rot="-10800000">
            <a:off x="3680243" y="3812703"/>
            <a:ext cx="81743" cy="81743"/>
            <a:chOff x="0" y="0"/>
            <a:chExt cx="6350000" cy="6350000"/>
          </a:xfrm>
        </p:grpSpPr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C55F1"/>
            </a:solidFill>
          </p:spPr>
        </p:sp>
      </p:grpSp>
      <p:grpSp>
        <p:nvGrpSpPr>
          <p:cNvPr name="Group 60" id="60"/>
          <p:cNvGrpSpPr/>
          <p:nvPr/>
        </p:nvGrpSpPr>
        <p:grpSpPr>
          <a:xfrm rot="-10800000">
            <a:off x="3570117" y="4262884"/>
            <a:ext cx="81743" cy="81743"/>
            <a:chOff x="0" y="0"/>
            <a:chExt cx="6350000" cy="6350000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C55F1"/>
            </a:solidFill>
          </p:spPr>
        </p:sp>
      </p:grpSp>
      <p:grpSp>
        <p:nvGrpSpPr>
          <p:cNvPr name="Group 62" id="62"/>
          <p:cNvGrpSpPr/>
          <p:nvPr/>
        </p:nvGrpSpPr>
        <p:grpSpPr>
          <a:xfrm rot="-10800000">
            <a:off x="3099993" y="4535850"/>
            <a:ext cx="81743" cy="81743"/>
            <a:chOff x="0" y="0"/>
            <a:chExt cx="6350000" cy="6350000"/>
          </a:xfrm>
        </p:grpSpPr>
        <p:sp>
          <p:nvSpPr>
            <p:cNvPr name="Freeform 63" id="63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C55F1"/>
            </a:solidFill>
          </p:spPr>
        </p:sp>
      </p:grpSp>
      <p:grpSp>
        <p:nvGrpSpPr>
          <p:cNvPr name="Group 64" id="64"/>
          <p:cNvGrpSpPr/>
          <p:nvPr/>
        </p:nvGrpSpPr>
        <p:grpSpPr>
          <a:xfrm rot="-10800000">
            <a:off x="2633314" y="4262884"/>
            <a:ext cx="81743" cy="81743"/>
            <a:chOff x="0" y="0"/>
            <a:chExt cx="6350000" cy="6350000"/>
          </a:xfrm>
        </p:grpSpPr>
        <p:sp>
          <p:nvSpPr>
            <p:cNvPr name="Freeform 65" id="65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C55F1"/>
            </a:solidFill>
          </p:spPr>
        </p:sp>
      </p:grpSp>
      <p:grpSp>
        <p:nvGrpSpPr>
          <p:cNvPr name="Group 66" id="66"/>
          <p:cNvGrpSpPr/>
          <p:nvPr/>
        </p:nvGrpSpPr>
        <p:grpSpPr>
          <a:xfrm rot="-10800000">
            <a:off x="2529247" y="3812703"/>
            <a:ext cx="81743" cy="81743"/>
            <a:chOff x="0" y="0"/>
            <a:chExt cx="6350000" cy="6350000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C55F1"/>
            </a:solidFill>
          </p:spPr>
        </p:sp>
      </p:grpSp>
      <p:sp>
        <p:nvSpPr>
          <p:cNvPr name="TextBox 68" id="68"/>
          <p:cNvSpPr txBox="true"/>
          <p:nvPr/>
        </p:nvSpPr>
        <p:spPr>
          <a:xfrm rot="0">
            <a:off x="1587105" y="3773356"/>
            <a:ext cx="884536" cy="150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124"/>
              </a:lnSpc>
            </a:pPr>
            <a:r>
              <a:rPr lang="en-US" sz="937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1685582" y="4223537"/>
            <a:ext cx="884536" cy="150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124"/>
              </a:lnSpc>
            </a:pPr>
            <a:r>
              <a:rPr lang="en-US" sz="937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2697170" y="4664514"/>
            <a:ext cx="884536" cy="150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4"/>
              </a:lnSpc>
            </a:pPr>
            <a:r>
              <a:rPr lang="en-US" sz="937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3710971" y="4223537"/>
            <a:ext cx="884536" cy="150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4"/>
              </a:lnSpc>
            </a:pPr>
            <a:r>
              <a:rPr lang="en-US" sz="937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3817926" y="3773356"/>
            <a:ext cx="884536" cy="150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4"/>
              </a:lnSpc>
            </a:pPr>
            <a:r>
              <a:rPr lang="en-US" sz="937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</a:p>
        </p:txBody>
      </p:sp>
      <p:grpSp>
        <p:nvGrpSpPr>
          <p:cNvPr name="Group 73" id="73"/>
          <p:cNvGrpSpPr/>
          <p:nvPr/>
        </p:nvGrpSpPr>
        <p:grpSpPr>
          <a:xfrm rot="0">
            <a:off x="811589" y="4262884"/>
            <a:ext cx="81743" cy="81743"/>
            <a:chOff x="0" y="0"/>
            <a:chExt cx="6350000" cy="6350000"/>
          </a:xfrm>
        </p:grpSpPr>
        <p:sp>
          <p:nvSpPr>
            <p:cNvPr name="Freeform 74" id="74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C55F1"/>
            </a:solidFill>
          </p:spPr>
        </p:sp>
      </p:grpSp>
      <p:sp>
        <p:nvSpPr>
          <p:cNvPr name="TextBox 75" id="75"/>
          <p:cNvSpPr txBox="true"/>
          <p:nvPr/>
        </p:nvSpPr>
        <p:spPr>
          <a:xfrm rot="0">
            <a:off x="949370" y="4223537"/>
            <a:ext cx="884536" cy="150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5"/>
              </a:lnSpc>
            </a:pPr>
            <a:r>
              <a:rPr lang="en-US" sz="937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</a:p>
        </p:txBody>
      </p:sp>
      <p:grpSp>
        <p:nvGrpSpPr>
          <p:cNvPr name="Group 76" id="76"/>
          <p:cNvGrpSpPr/>
          <p:nvPr/>
        </p:nvGrpSpPr>
        <p:grpSpPr>
          <a:xfrm rot="-10800000">
            <a:off x="6418219" y="3812703"/>
            <a:ext cx="81743" cy="81743"/>
            <a:chOff x="0" y="0"/>
            <a:chExt cx="6350000" cy="6350000"/>
          </a:xfrm>
        </p:grpSpPr>
        <p:sp>
          <p:nvSpPr>
            <p:cNvPr name="Freeform 77" id="77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C55F1"/>
            </a:solidFill>
          </p:spPr>
        </p:sp>
      </p:grpSp>
      <p:grpSp>
        <p:nvGrpSpPr>
          <p:cNvPr name="Group 78" id="78"/>
          <p:cNvGrpSpPr/>
          <p:nvPr/>
        </p:nvGrpSpPr>
        <p:grpSpPr>
          <a:xfrm rot="-10800000">
            <a:off x="6308093" y="4262884"/>
            <a:ext cx="81743" cy="81743"/>
            <a:chOff x="0" y="0"/>
            <a:chExt cx="6350000" cy="6350000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C55F1"/>
            </a:solidFill>
          </p:spPr>
        </p:sp>
      </p:grpSp>
      <p:grpSp>
        <p:nvGrpSpPr>
          <p:cNvPr name="Group 80" id="80"/>
          <p:cNvGrpSpPr/>
          <p:nvPr/>
        </p:nvGrpSpPr>
        <p:grpSpPr>
          <a:xfrm rot="-10800000">
            <a:off x="5837969" y="4535850"/>
            <a:ext cx="81743" cy="81743"/>
            <a:chOff x="0" y="0"/>
            <a:chExt cx="6350000" cy="6350000"/>
          </a:xfrm>
        </p:grpSpPr>
        <p:sp>
          <p:nvSpPr>
            <p:cNvPr name="Freeform 81" id="81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C55F1"/>
            </a:solidFill>
          </p:spPr>
        </p:sp>
      </p:grpSp>
      <p:grpSp>
        <p:nvGrpSpPr>
          <p:cNvPr name="Group 82" id="82"/>
          <p:cNvGrpSpPr/>
          <p:nvPr/>
        </p:nvGrpSpPr>
        <p:grpSpPr>
          <a:xfrm rot="-10800000">
            <a:off x="5371290" y="4262884"/>
            <a:ext cx="81743" cy="81743"/>
            <a:chOff x="0" y="0"/>
            <a:chExt cx="6350000" cy="6350000"/>
          </a:xfrm>
        </p:grpSpPr>
        <p:sp>
          <p:nvSpPr>
            <p:cNvPr name="Freeform 83" id="83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C55F1"/>
            </a:solidFill>
          </p:spPr>
        </p:sp>
      </p:grpSp>
      <p:grpSp>
        <p:nvGrpSpPr>
          <p:cNvPr name="Group 84" id="84"/>
          <p:cNvGrpSpPr/>
          <p:nvPr/>
        </p:nvGrpSpPr>
        <p:grpSpPr>
          <a:xfrm rot="-10800000">
            <a:off x="5267223" y="3812703"/>
            <a:ext cx="81743" cy="81743"/>
            <a:chOff x="0" y="0"/>
            <a:chExt cx="6350000" cy="6350000"/>
          </a:xfrm>
        </p:grpSpPr>
        <p:sp>
          <p:nvSpPr>
            <p:cNvPr name="Freeform 85" id="85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C55F1"/>
            </a:solidFill>
          </p:spPr>
        </p:sp>
      </p:grpSp>
      <p:sp>
        <p:nvSpPr>
          <p:cNvPr name="TextBox 86" id="86"/>
          <p:cNvSpPr txBox="true"/>
          <p:nvPr/>
        </p:nvSpPr>
        <p:spPr>
          <a:xfrm rot="0">
            <a:off x="4325081" y="3773356"/>
            <a:ext cx="884536" cy="150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124"/>
              </a:lnSpc>
            </a:pPr>
            <a:r>
              <a:rPr lang="en-US" sz="937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4423558" y="4223537"/>
            <a:ext cx="884536" cy="150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124"/>
              </a:lnSpc>
            </a:pPr>
            <a:r>
              <a:rPr lang="en-US" sz="937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</a:p>
        </p:txBody>
      </p:sp>
      <p:sp>
        <p:nvSpPr>
          <p:cNvPr name="TextBox 88" id="88"/>
          <p:cNvSpPr txBox="true"/>
          <p:nvPr/>
        </p:nvSpPr>
        <p:spPr>
          <a:xfrm rot="0">
            <a:off x="5435146" y="4664514"/>
            <a:ext cx="884536" cy="150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4"/>
              </a:lnSpc>
            </a:pPr>
            <a:r>
              <a:rPr lang="en-US" sz="937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</a:p>
        </p:txBody>
      </p:sp>
      <p:sp>
        <p:nvSpPr>
          <p:cNvPr name="TextBox 89" id="89"/>
          <p:cNvSpPr txBox="true"/>
          <p:nvPr/>
        </p:nvSpPr>
        <p:spPr>
          <a:xfrm rot="0">
            <a:off x="6448947" y="4223537"/>
            <a:ext cx="884536" cy="150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4"/>
              </a:lnSpc>
            </a:pPr>
            <a:r>
              <a:rPr lang="en-US" sz="937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</a:p>
        </p:txBody>
      </p:sp>
      <p:sp>
        <p:nvSpPr>
          <p:cNvPr name="TextBox 90" id="90"/>
          <p:cNvSpPr txBox="true"/>
          <p:nvPr/>
        </p:nvSpPr>
        <p:spPr>
          <a:xfrm rot="0">
            <a:off x="6555902" y="3773356"/>
            <a:ext cx="884536" cy="150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4"/>
              </a:lnSpc>
            </a:pPr>
            <a:r>
              <a:rPr lang="en-US" sz="937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</a:p>
        </p:txBody>
      </p:sp>
      <p:grpSp>
        <p:nvGrpSpPr>
          <p:cNvPr name="Group 91" id="91"/>
          <p:cNvGrpSpPr/>
          <p:nvPr/>
        </p:nvGrpSpPr>
        <p:grpSpPr>
          <a:xfrm rot="0">
            <a:off x="6648500" y="2597669"/>
            <a:ext cx="81743" cy="81743"/>
            <a:chOff x="0" y="0"/>
            <a:chExt cx="6350000" cy="6350000"/>
          </a:xfrm>
        </p:grpSpPr>
        <p:sp>
          <p:nvSpPr>
            <p:cNvPr name="Freeform 92" id="92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C55F1"/>
            </a:solidFill>
          </p:spPr>
        </p:sp>
      </p:grpSp>
      <p:sp>
        <p:nvSpPr>
          <p:cNvPr name="TextBox 93" id="93"/>
          <p:cNvSpPr txBox="true"/>
          <p:nvPr/>
        </p:nvSpPr>
        <p:spPr>
          <a:xfrm rot="0">
            <a:off x="5706163" y="2558322"/>
            <a:ext cx="884536" cy="150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124"/>
              </a:lnSpc>
            </a:pPr>
            <a:r>
              <a:rPr lang="en-US" sz="937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</a:p>
        </p:txBody>
      </p:sp>
      <p:grpSp>
        <p:nvGrpSpPr>
          <p:cNvPr name="Group 94" id="94"/>
          <p:cNvGrpSpPr/>
          <p:nvPr/>
        </p:nvGrpSpPr>
        <p:grpSpPr>
          <a:xfrm rot="0">
            <a:off x="6758626" y="2147488"/>
            <a:ext cx="81743" cy="81743"/>
            <a:chOff x="0" y="0"/>
            <a:chExt cx="6350000" cy="6350000"/>
          </a:xfrm>
        </p:grpSpPr>
        <p:sp>
          <p:nvSpPr>
            <p:cNvPr name="Freeform 95" id="95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7C55F1"/>
            </a:solidFill>
          </p:spPr>
        </p:sp>
      </p:grpSp>
      <p:sp>
        <p:nvSpPr>
          <p:cNvPr name="TextBox 96" id="96"/>
          <p:cNvSpPr txBox="true"/>
          <p:nvPr/>
        </p:nvSpPr>
        <p:spPr>
          <a:xfrm rot="0">
            <a:off x="5816289" y="2100699"/>
            <a:ext cx="884536" cy="1509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124"/>
              </a:lnSpc>
            </a:pPr>
            <a:r>
              <a:rPr lang="en-US" sz="937">
                <a:solidFill>
                  <a:srgbClr val="404040"/>
                </a:solidFill>
                <a:latin typeface="Public Sans"/>
                <a:ea typeface="Public Sans"/>
                <a:cs typeface="Public Sans"/>
                <a:sym typeface="Public Sans"/>
              </a:rPr>
              <a:t>Touchpoint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DAGcz6XVIWs</dc:identifier>
  <dcterms:modified xsi:type="dcterms:W3CDTF">2011-08-01T06:04:30Z</dcterms:modified>
  <cp:revision>1</cp:revision>
  <dc:title>تفاوت‌های رک سرور و رک شبکه</dc:title>
</cp:coreProperties>
</file>